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Aharoni" panose="02010803020104030203" pitchFamily="2" charset="-79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ml2s+AERURWE7cuqn5KRRnxNY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477" autoAdjust="0"/>
  </p:normalViewPr>
  <p:slideViewPr>
    <p:cSldViewPr snapToGrid="0">
      <p:cViewPr varScale="1">
        <p:scale>
          <a:sx n="68" d="100"/>
          <a:sy n="68" d="100"/>
        </p:scale>
        <p:origin x="21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7251b15c9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7251b15c9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8bf788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828bf788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b27f2ca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b27f2ca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b27f2caf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b27f2caf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28bb71aa5_3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828bb71aa5_3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8bb71aa5_3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828bb71aa5_3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28bb71aa5_3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828bb71aa5_3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28bb71aa5_3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g828bb71aa5_3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2c8c6a6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82c8c6a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28bb71aa5_3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828bb71aa5_3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28bb71aa5_3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828bb71aa5_3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28bb71aa5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828bb71aa5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28bb71aa5_3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g828bb71aa5_3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28bb71aa5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28bb71aa5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8bb71aa5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28bb71aa5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28bb71aa5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28bb71aa5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28bb71aa5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28bb71aa5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7251b15c90_0_19"/>
          <p:cNvSpPr txBox="1">
            <a:spLocks noGrp="1"/>
          </p:cNvSpPr>
          <p:nvPr>
            <p:ph type="ctrTitle"/>
          </p:nvPr>
        </p:nvSpPr>
        <p:spPr>
          <a:xfrm>
            <a:off x="587950" y="969975"/>
            <a:ext cx="11109000" cy="51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README: presentation breakdown </a:t>
            </a:r>
            <a:endParaRPr/>
          </a:p>
        </p:txBody>
      </p:sp>
      <p:sp>
        <p:nvSpPr>
          <p:cNvPr id="28" name="Google Shape;28;g7251b15c90_0_19"/>
          <p:cNvSpPr txBox="1">
            <a:spLocks noGrp="1"/>
          </p:cNvSpPr>
          <p:nvPr>
            <p:ph type="subTitle" idx="1"/>
          </p:nvPr>
        </p:nvSpPr>
        <p:spPr>
          <a:xfrm>
            <a:off x="1524000" y="1261363"/>
            <a:ext cx="9144000" cy="346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requirements: MUST NOT EXCEED 12MINS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[1MIN] Introduction, Overview business scenario, User scenarios, Assumptions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[3MIN] User scenario diagrams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[5MIN] Demonstration (&amp; explanation)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[2.5MIN] Beyond the Scope (APIs)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SG"/>
              <a:t>^above are all required sections that must b covered during presentation!!!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828bf7887a_0_1"/>
          <p:cNvPicPr preferRelativeResize="0"/>
          <p:nvPr/>
        </p:nvPicPr>
        <p:blipFill rotWithShape="1">
          <a:blip r:embed="rId3">
            <a:alphaModFix/>
          </a:blip>
          <a:srcRect t="5598"/>
          <a:stretch/>
        </p:blipFill>
        <p:spPr>
          <a:xfrm>
            <a:off x="1219200" y="6800"/>
            <a:ext cx="9753600" cy="68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828bf7887a_0_1"/>
          <p:cNvSpPr/>
          <p:nvPr/>
        </p:nvSpPr>
        <p:spPr>
          <a:xfrm>
            <a:off x="0" y="5687575"/>
            <a:ext cx="12192000" cy="1157700"/>
          </a:xfrm>
          <a:prstGeom prst="rect">
            <a:avLst/>
          </a:prstGeom>
          <a:solidFill>
            <a:schemeClr val="dk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828bf7887a_0_1"/>
          <p:cNvSpPr txBox="1">
            <a:spLocks noGrp="1"/>
          </p:cNvSpPr>
          <p:nvPr>
            <p:ph type="ctrTitle"/>
          </p:nvPr>
        </p:nvSpPr>
        <p:spPr>
          <a:xfrm>
            <a:off x="1350264" y="5611368"/>
            <a:ext cx="6973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haroni"/>
              <a:buNone/>
            </a:pPr>
            <a:r>
              <a:rPr lang="en-SG" sz="5400" b="1">
                <a:latin typeface="Aharoni"/>
                <a:ea typeface="Aharoni"/>
                <a:cs typeface="Aharoni"/>
                <a:sym typeface="Aharoni"/>
              </a:rPr>
              <a:t>DEMONSTRATION</a:t>
            </a:r>
            <a:endParaRPr sz="4320" b="1">
              <a:solidFill>
                <a:srgbClr val="FEFEFE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04" name="Google Shape;204;g828bf7887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18049" y="4247375"/>
            <a:ext cx="1589004" cy="29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828bf7887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939" y="4247382"/>
            <a:ext cx="3227375" cy="430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828bf7887a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950" y="3439608"/>
            <a:ext cx="4456225" cy="394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828bf7887a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1637" y="4041375"/>
            <a:ext cx="2869174" cy="288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828bf7887a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7782" y="3965175"/>
            <a:ext cx="3330552" cy="288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b27f2caf_2_5"/>
          <p:cNvSpPr txBox="1">
            <a:spLocks noGrp="1"/>
          </p:cNvSpPr>
          <p:nvPr>
            <p:ph type="ctrTitle"/>
          </p:nvPr>
        </p:nvSpPr>
        <p:spPr>
          <a:xfrm>
            <a:off x="506025" y="291898"/>
            <a:ext cx="7370100" cy="86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Machine Status  Code</a:t>
            </a:r>
            <a:endParaRPr/>
          </a:p>
        </p:txBody>
      </p:sp>
      <p:sp>
        <p:nvSpPr>
          <p:cNvPr id="214" name="Google Shape;214;g82b27f2caf_2_5"/>
          <p:cNvSpPr txBox="1">
            <a:spLocks noGrp="1"/>
          </p:cNvSpPr>
          <p:nvPr>
            <p:ph type="subTitle" idx="1"/>
          </p:nvPr>
        </p:nvSpPr>
        <p:spPr>
          <a:xfrm>
            <a:off x="5973975" y="2015400"/>
            <a:ext cx="4500600" cy="3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300" b="1"/>
              <a:t>0: Available</a:t>
            </a:r>
            <a:endParaRPr sz="3300" b="1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300" b="1"/>
              <a:t>1: Occupied</a:t>
            </a:r>
            <a:endParaRPr sz="3300" b="1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300" b="1"/>
              <a:t>2: Machine Down</a:t>
            </a:r>
            <a:endParaRPr sz="3300" b="1"/>
          </a:p>
        </p:txBody>
      </p:sp>
      <p:pic>
        <p:nvPicPr>
          <p:cNvPr id="215" name="Google Shape;215;g82b27f2caf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75" y="2015400"/>
            <a:ext cx="3699026" cy="34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b27f2caf_2_11"/>
          <p:cNvSpPr txBox="1">
            <a:spLocks noGrp="1"/>
          </p:cNvSpPr>
          <p:nvPr>
            <p:ph type="subTitle" idx="1"/>
          </p:nvPr>
        </p:nvSpPr>
        <p:spPr>
          <a:xfrm>
            <a:off x="5701550" y="1600375"/>
            <a:ext cx="6239400" cy="34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000" b="1"/>
              <a:t>0: None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000" b="1"/>
              <a:t>1: Low on Detergent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000" b="1"/>
              <a:t>2:  Machine is Down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000" b="1"/>
              <a:t>3: Water is Low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SG" sz="3000" b="1"/>
              <a:t>Else: Error Unknown (Call Tier 3   Support)</a:t>
            </a:r>
            <a:endParaRPr sz="3000" b="1"/>
          </a:p>
        </p:txBody>
      </p:sp>
      <p:pic>
        <p:nvPicPr>
          <p:cNvPr id="221" name="Google Shape;221;g82b27f2caf_2_11"/>
          <p:cNvPicPr preferRelativeResize="0"/>
          <p:nvPr/>
        </p:nvPicPr>
        <p:blipFill rotWithShape="1">
          <a:blip r:embed="rId3">
            <a:alphaModFix/>
          </a:blip>
          <a:srcRect l="7621" r="31988"/>
          <a:stretch/>
        </p:blipFill>
        <p:spPr>
          <a:xfrm>
            <a:off x="1444475" y="2015400"/>
            <a:ext cx="3732360" cy="3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82b27f2caf_2_11"/>
          <p:cNvSpPr txBox="1">
            <a:spLocks noGrp="1"/>
          </p:cNvSpPr>
          <p:nvPr>
            <p:ph type="ctrTitle"/>
          </p:nvPr>
        </p:nvSpPr>
        <p:spPr>
          <a:xfrm>
            <a:off x="506025" y="291898"/>
            <a:ext cx="7370100" cy="86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Machine Error Code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8bb71aa5_3_32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8" name="Google Shape;228;g828bb71aa5_3_320"/>
          <p:cNvSpPr txBox="1">
            <a:spLocks noGrp="1"/>
          </p:cNvSpPr>
          <p:nvPr>
            <p:ph type="ctrTitle"/>
          </p:nvPr>
        </p:nvSpPr>
        <p:spPr>
          <a:xfrm>
            <a:off x="1660275" y="412937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Telegram GUI</a:t>
            </a:r>
            <a:endParaRPr sz="4400"/>
          </a:p>
        </p:txBody>
      </p:sp>
      <p:sp>
        <p:nvSpPr>
          <p:cNvPr id="229" name="Google Shape;229;g828bb71aa5_3_320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30" name="Google Shape;230;g828bb71aa5_3_320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g828bb71aa5_3_320"/>
          <p:cNvPicPr preferRelativeResize="0"/>
          <p:nvPr/>
        </p:nvPicPr>
        <p:blipFill rotWithShape="1">
          <a:blip r:embed="rId3">
            <a:alphaModFix/>
          </a:blip>
          <a:srcRect l="43320" t="18074" r="14710" b="6867"/>
          <a:stretch/>
        </p:blipFill>
        <p:spPr>
          <a:xfrm>
            <a:off x="2592625" y="1441580"/>
            <a:ext cx="2972600" cy="379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828bb71aa5_3_320" descr="Hacking the laundromat: a social enterprise - Alfie Shaw - Medium"/>
          <p:cNvPicPr preferRelativeResize="0"/>
          <p:nvPr/>
        </p:nvPicPr>
        <p:blipFill rotWithShape="1">
          <a:blip r:embed="rId4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28bb71aa5_3_29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8" name="Google Shape;238;g828bb71aa5_3_294"/>
          <p:cNvSpPr txBox="1">
            <a:spLocks noGrp="1"/>
          </p:cNvSpPr>
          <p:nvPr>
            <p:ph type="ctrTitle"/>
          </p:nvPr>
        </p:nvSpPr>
        <p:spPr>
          <a:xfrm>
            <a:off x="1823175" y="383822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Google Sign-In API</a:t>
            </a:r>
            <a:endParaRPr sz="4400"/>
          </a:p>
        </p:txBody>
      </p:sp>
      <p:pic>
        <p:nvPicPr>
          <p:cNvPr id="239" name="Google Shape;239;g828bb71aa5_3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598425"/>
            <a:ext cx="5591349" cy="31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828bb71aa5_3_294" descr="Hacking the laundromat: a social enterprise - Alfie Shaw - Medium"/>
          <p:cNvPicPr preferRelativeResize="0"/>
          <p:nvPr/>
        </p:nvPicPr>
        <p:blipFill rotWithShape="1">
          <a:blip r:embed="rId4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828bb71aa5_3_294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42" name="Google Shape;242;g828bb71aa5_3_294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28bb71aa5_3_31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" name="Google Shape;248;g828bb71aa5_3_310"/>
          <p:cNvSpPr txBox="1">
            <a:spLocks noGrp="1"/>
          </p:cNvSpPr>
          <p:nvPr>
            <p:ph type="ctrTitle"/>
          </p:nvPr>
        </p:nvSpPr>
        <p:spPr>
          <a:xfrm>
            <a:off x="1660275" y="397697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Mailgun API</a:t>
            </a:r>
            <a:endParaRPr sz="4400"/>
          </a:p>
        </p:txBody>
      </p:sp>
      <p:sp>
        <p:nvSpPr>
          <p:cNvPr id="249" name="Google Shape;249;g828bb71aa5_3_310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50" name="Google Shape;250;g828bb71aa5_3_310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1" name="Google Shape;251;g828bb71aa5_3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25" y="2284575"/>
            <a:ext cx="6154500" cy="19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828bb71aa5_3_310" descr="Hacking the laundromat: a social enterprise - Alfie Shaw - Medium"/>
          <p:cNvPicPr preferRelativeResize="0"/>
          <p:nvPr/>
        </p:nvPicPr>
        <p:blipFill rotWithShape="1">
          <a:blip r:embed="rId4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28bb71aa5_3_33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" name="Google Shape;258;g828bb71aa5_3_330"/>
          <p:cNvSpPr txBox="1">
            <a:spLocks noGrp="1"/>
          </p:cNvSpPr>
          <p:nvPr>
            <p:ph type="ctrTitle"/>
          </p:nvPr>
        </p:nvSpPr>
        <p:spPr>
          <a:xfrm>
            <a:off x="1660275" y="412937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Stripe API</a:t>
            </a:r>
            <a:endParaRPr sz="4400"/>
          </a:p>
        </p:txBody>
      </p:sp>
      <p:sp>
        <p:nvSpPr>
          <p:cNvPr id="259" name="Google Shape;259;g828bb71aa5_3_330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60" name="Google Shape;260;g828bb71aa5_3_330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1" name="Google Shape;261;g828bb71aa5_3_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775" y="1912625"/>
            <a:ext cx="5443551" cy="27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828bb71aa5_3_330" descr="Hacking the laundromat: a social enterprise - Alfie Shaw - Medium"/>
          <p:cNvPicPr preferRelativeResize="0"/>
          <p:nvPr/>
        </p:nvPicPr>
        <p:blipFill rotWithShape="1">
          <a:blip r:embed="rId4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2c8c6a673_0_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8" name="Google Shape;268;g82c8c6a673_0_0"/>
          <p:cNvSpPr txBox="1">
            <a:spLocks noGrp="1"/>
          </p:cNvSpPr>
          <p:nvPr>
            <p:ph type="ctrTitle"/>
          </p:nvPr>
        </p:nvSpPr>
        <p:spPr>
          <a:xfrm>
            <a:off x="1660275" y="412937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Docker Compose</a:t>
            </a:r>
            <a:endParaRPr sz="4400"/>
          </a:p>
        </p:txBody>
      </p:sp>
      <p:sp>
        <p:nvSpPr>
          <p:cNvPr id="269" name="Google Shape;269;g82c8c6a673_0_0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70" name="Google Shape;270;g82c8c6a673_0_0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1" name="Google Shape;271;g82c8c6a673_0_0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82c8c6a67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500" y="1885038"/>
            <a:ext cx="431482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28bb71aa5_3_34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8" name="Google Shape;278;g828bb71aa5_3_340"/>
          <p:cNvSpPr txBox="1">
            <a:spLocks noGrp="1"/>
          </p:cNvSpPr>
          <p:nvPr>
            <p:ph type="ctrTitle"/>
          </p:nvPr>
        </p:nvSpPr>
        <p:spPr>
          <a:xfrm>
            <a:off x="1660275" y="4129375"/>
            <a:ext cx="4737900" cy="1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QR Server API</a:t>
            </a:r>
            <a:endParaRPr sz="4400"/>
          </a:p>
        </p:txBody>
      </p:sp>
      <p:sp>
        <p:nvSpPr>
          <p:cNvPr id="279" name="Google Shape;279;g828bb71aa5_3_340"/>
          <p:cNvSpPr txBox="1">
            <a:spLocks noGrp="1"/>
          </p:cNvSpPr>
          <p:nvPr>
            <p:ph type="ctrTitle"/>
          </p:nvPr>
        </p:nvSpPr>
        <p:spPr>
          <a:xfrm>
            <a:off x="2342775" y="482975"/>
            <a:ext cx="35463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3600"/>
              <a:t>Beyond the Scope</a:t>
            </a:r>
            <a:endParaRPr sz="3600"/>
          </a:p>
        </p:txBody>
      </p:sp>
      <p:cxnSp>
        <p:nvCxnSpPr>
          <p:cNvPr id="280" name="Google Shape;280;g828bb71aa5_3_340"/>
          <p:cNvCxnSpPr/>
          <p:nvPr/>
        </p:nvCxnSpPr>
        <p:spPr>
          <a:xfrm rot="10800000">
            <a:off x="2590425" y="1276350"/>
            <a:ext cx="30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g828bb71aa5_3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137" y="1842275"/>
            <a:ext cx="2571575" cy="25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828bb71aa5_3_340" descr="Hacking the laundromat: a social enterprise - Alfie Shaw - Medium"/>
          <p:cNvPicPr preferRelativeResize="0"/>
          <p:nvPr/>
        </p:nvPicPr>
        <p:blipFill rotWithShape="1">
          <a:blip r:embed="rId4">
            <a:alphaModFix/>
          </a:blip>
          <a:srcRect l="65625" b="5060"/>
          <a:stretch/>
        </p:blipFill>
        <p:spPr>
          <a:xfrm>
            <a:off x="8263525" y="0"/>
            <a:ext cx="39284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828bb71aa5_3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00" y="735550"/>
            <a:ext cx="9700353" cy="48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28bb71aa5_3_350"/>
          <p:cNvSpPr txBox="1">
            <a:spLocks noGrp="1"/>
          </p:cNvSpPr>
          <p:nvPr>
            <p:ph type="ctrTitle"/>
          </p:nvPr>
        </p:nvSpPr>
        <p:spPr>
          <a:xfrm>
            <a:off x="65300" y="542325"/>
            <a:ext cx="5813100" cy="45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haroni"/>
              <a:buNone/>
            </a:pPr>
            <a:r>
              <a:rPr lang="en-SG" sz="5400" b="1">
                <a:latin typeface="Aharoni"/>
                <a:ea typeface="Aharoni"/>
                <a:cs typeface="Aharoni"/>
                <a:sym typeface="Aharoni"/>
              </a:rPr>
              <a:t>Thank you from all of us at DE’Laundro Services.</a:t>
            </a:r>
            <a:endParaRPr sz="4320" b="1">
              <a:solidFill>
                <a:srgbClr val="FEFEFE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89" name="Google Shape;289;g828bb71aa5_3_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412650" y="4552175"/>
            <a:ext cx="1589000" cy="30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828bb71aa5_3_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275" y="4475982"/>
            <a:ext cx="3227375" cy="430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828bb71aa5_3_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750" y="3668208"/>
            <a:ext cx="4456225" cy="394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828bb71aa5_3_3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437" y="4346175"/>
            <a:ext cx="2869174" cy="288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828bb71aa5_3_3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950" y="4193775"/>
            <a:ext cx="3330552" cy="288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l="3250" t="16022" r="2817"/>
          <a:stretch/>
        </p:blipFill>
        <p:spPr>
          <a:xfrm>
            <a:off x="0" y="0"/>
            <a:ext cx="12192000" cy="68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0" y="5154175"/>
            <a:ext cx="12192000" cy="1703700"/>
          </a:xfrm>
          <a:prstGeom prst="rect">
            <a:avLst/>
          </a:prstGeom>
          <a:solidFill>
            <a:schemeClr val="dk1">
              <a:alpha val="7176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 txBox="1">
            <a:spLocks noGrp="1"/>
          </p:cNvSpPr>
          <p:nvPr>
            <p:ph type="ctrTitle"/>
          </p:nvPr>
        </p:nvSpPr>
        <p:spPr>
          <a:xfrm>
            <a:off x="969264" y="5306568"/>
            <a:ext cx="6973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haroni"/>
              <a:buNone/>
            </a:pPr>
            <a:r>
              <a:rPr lang="en-SG" sz="5400" b="1">
                <a:latin typeface="Aharoni"/>
                <a:ea typeface="Aharoni"/>
                <a:cs typeface="Aharoni"/>
                <a:sym typeface="Aharoni"/>
              </a:rPr>
              <a:t>DE’Laundro Services</a:t>
            </a:r>
            <a:endParaRPr sz="4320" b="1">
              <a:solidFill>
                <a:srgbClr val="FEFEFE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36" name="Google Shape;36;p1"/>
          <p:cNvSpPr txBox="1">
            <a:spLocks noGrp="1"/>
          </p:cNvSpPr>
          <p:nvPr>
            <p:ph type="subTitle" idx="1"/>
          </p:nvPr>
        </p:nvSpPr>
        <p:spPr>
          <a:xfrm>
            <a:off x="8458200" y="5230375"/>
            <a:ext cx="32031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SG" sz="3000" b="1"/>
              <a:t>G4T4</a:t>
            </a:r>
            <a:endParaRPr sz="30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SG" sz="1400" b="1"/>
              <a:t>Cha Da Eun, Daniel Tan, </a:t>
            </a:r>
            <a:endParaRPr sz="14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SG" sz="1400" b="1"/>
              <a:t>Edward Puah, Inez Ho, Matthew Tan</a:t>
            </a:r>
            <a:endParaRPr sz="1400" b="1"/>
          </a:p>
        </p:txBody>
      </p:sp>
      <p:cxnSp>
        <p:nvCxnSpPr>
          <p:cNvPr id="37" name="Google Shape;37;p1"/>
          <p:cNvCxnSpPr/>
          <p:nvPr/>
        </p:nvCxnSpPr>
        <p:spPr>
          <a:xfrm rot="10800000">
            <a:off x="8138160" y="547746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" name="Google Shape;3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78128" y="3439700"/>
            <a:ext cx="1303872" cy="26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094073" y="710275"/>
            <a:ext cx="3796577" cy="36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3725" y="3262726"/>
            <a:ext cx="2338200" cy="25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675" y="1156225"/>
            <a:ext cx="2824024" cy="26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326976" y="1509300"/>
            <a:ext cx="2935149" cy="391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28bb71aa5_3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828bb71aa5_3_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828bb71aa5_3_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0" name="Google Shape;50;g828bb71aa5_3_4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t="200" r="85801" b="-199"/>
          <a:stretch/>
        </p:blipFill>
        <p:spPr>
          <a:xfrm>
            <a:off x="0" y="13875"/>
            <a:ext cx="17310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828bb71aa5_3_4"/>
          <p:cNvSpPr txBox="1">
            <a:spLocks noGrp="1"/>
          </p:cNvSpPr>
          <p:nvPr>
            <p:ph type="title"/>
          </p:nvPr>
        </p:nvSpPr>
        <p:spPr>
          <a:xfrm>
            <a:off x="1084775" y="790795"/>
            <a:ext cx="100482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Calibri"/>
              <a:buNone/>
            </a:pPr>
            <a:r>
              <a:rPr lang="en-SG" sz="3000">
                <a:solidFill>
                  <a:srgbClr val="FFFFFF"/>
                </a:solidFill>
              </a:rPr>
              <a:t>Overview Business Scenario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2" name="Google Shape;52;g828bb71aa5_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249" y="693725"/>
            <a:ext cx="1577825" cy="32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828bb71aa5_3_4"/>
          <p:cNvSpPr txBox="1"/>
          <p:nvPr/>
        </p:nvSpPr>
        <p:spPr>
          <a:xfrm>
            <a:off x="2326175" y="1972425"/>
            <a:ext cx="7520400" cy="3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Entrepreneur Da Eun plans to open a self-service laundromat service in 3 locations: Balestier, Bukit Panjang and Novena. Each location has 6 machines and each machine has 3 types of wash - Standard, Double, Hot Water Normal Wash.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 Eun plans to develop microservices to tackle: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lang="en-SG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waiting time for available machine at location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lang="en-SG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Hassle processing and waiting for successful payment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-"/>
            </a:pPr>
            <a:r>
              <a:rPr lang="en-SG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Slow staff response to machine errors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g828bb71aa5_3_4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l="84661" b="5060"/>
          <a:stretch/>
        </p:blipFill>
        <p:spPr>
          <a:xfrm>
            <a:off x="10321974" y="0"/>
            <a:ext cx="1870026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g828bb71aa5_3_4"/>
          <p:cNvCxnSpPr/>
          <p:nvPr/>
        </p:nvCxnSpPr>
        <p:spPr>
          <a:xfrm>
            <a:off x="6096000" y="-488850"/>
            <a:ext cx="0" cy="402330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" name="Google Shape;61;p2"/>
          <p:cNvSpPr txBox="1">
            <a:spLocks noGrp="1"/>
          </p:cNvSpPr>
          <p:nvPr>
            <p:ph type="ctrTitle"/>
          </p:nvPr>
        </p:nvSpPr>
        <p:spPr>
          <a:xfrm>
            <a:off x="6923075" y="589850"/>
            <a:ext cx="4476300" cy="20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User </a:t>
            </a:r>
            <a:endParaRPr sz="4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Scenarios</a:t>
            </a:r>
            <a:endParaRPr sz="4400"/>
          </a:p>
        </p:txBody>
      </p:sp>
      <p:sp>
        <p:nvSpPr>
          <p:cNvPr id="62" name="Google Shape;62;p2"/>
          <p:cNvSpPr txBox="1">
            <a:spLocks noGrp="1"/>
          </p:cNvSpPr>
          <p:nvPr>
            <p:ph type="subTitle" idx="1"/>
          </p:nvPr>
        </p:nvSpPr>
        <p:spPr>
          <a:xfrm>
            <a:off x="6729575" y="3033750"/>
            <a:ext cx="4622400" cy="24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User requests for an available machine at selected location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After loading machine, user makes payment to start wash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Vendor monitor machine status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en-SG" sz="1800"/>
              <a:t>User receives an alert upon completion of wash </a:t>
            </a:r>
            <a:endParaRPr sz="1800"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l="7002" t="8851" r="4806" b="4620"/>
          <a:stretch/>
        </p:blipFill>
        <p:spPr>
          <a:xfrm>
            <a:off x="556700" y="1523225"/>
            <a:ext cx="5372826" cy="3784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2"/>
          <p:cNvCxnSpPr/>
          <p:nvPr/>
        </p:nvCxnSpPr>
        <p:spPr>
          <a:xfrm>
            <a:off x="6246261" y="1417320"/>
            <a:ext cx="0" cy="402330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28bb71aa5_3_35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0" name="Google Shape;70;g828bb71aa5_3_358"/>
          <p:cNvSpPr txBox="1">
            <a:spLocks noGrp="1"/>
          </p:cNvSpPr>
          <p:nvPr>
            <p:ph type="ctrTitle"/>
          </p:nvPr>
        </p:nvSpPr>
        <p:spPr>
          <a:xfrm>
            <a:off x="7092275" y="66950"/>
            <a:ext cx="3726600" cy="20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SG" sz="4400"/>
              <a:t>Assumptions</a:t>
            </a:r>
            <a:endParaRPr sz="4400"/>
          </a:p>
        </p:txBody>
      </p:sp>
      <p:sp>
        <p:nvSpPr>
          <p:cNvPr id="71" name="Google Shape;71;g828bb71aa5_3_358"/>
          <p:cNvSpPr txBox="1">
            <a:spLocks noGrp="1"/>
          </p:cNvSpPr>
          <p:nvPr>
            <p:ph type="subTitle" idx="1"/>
          </p:nvPr>
        </p:nvSpPr>
        <p:spPr>
          <a:xfrm>
            <a:off x="6621700" y="2347950"/>
            <a:ext cx="4694400" cy="3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Vendor has an existing Google account.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Only 3 types of machine errors - Low level of detergent, machine is down, water is low.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arenR"/>
            </a:pPr>
            <a:r>
              <a:rPr lang="en-SG" sz="1800"/>
              <a:t>User does not cancel services after joining the queue.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arenR"/>
            </a:pPr>
            <a:r>
              <a:rPr lang="en-SG" sz="1800"/>
              <a:t>Each user joins one queue at any point in time.</a:t>
            </a:r>
            <a:endParaRPr sz="1800"/>
          </a:p>
        </p:txBody>
      </p:sp>
      <p:cxnSp>
        <p:nvCxnSpPr>
          <p:cNvPr id="72" name="Google Shape;72;g828bb71aa5_3_358"/>
          <p:cNvCxnSpPr/>
          <p:nvPr/>
        </p:nvCxnSpPr>
        <p:spPr>
          <a:xfrm>
            <a:off x="6246261" y="1417320"/>
            <a:ext cx="0" cy="402330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Google Shape;73;g828bb71aa5_3_358"/>
          <p:cNvPicPr preferRelativeResize="0"/>
          <p:nvPr/>
        </p:nvPicPr>
        <p:blipFill rotWithShape="1">
          <a:blip r:embed="rId3">
            <a:alphaModFix/>
          </a:blip>
          <a:srcRect b="8340"/>
          <a:stretch/>
        </p:blipFill>
        <p:spPr>
          <a:xfrm>
            <a:off x="1175675" y="1609725"/>
            <a:ext cx="4407675" cy="37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28bb71aa5_3_39"/>
          <p:cNvSpPr/>
          <p:nvPr/>
        </p:nvSpPr>
        <p:spPr>
          <a:xfrm>
            <a:off x="0" y="1863875"/>
            <a:ext cx="12192000" cy="49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" name="Google Shape;79;g828bb71aa5_3_39"/>
          <p:cNvSpPr txBox="1"/>
          <p:nvPr/>
        </p:nvSpPr>
        <p:spPr>
          <a:xfrm>
            <a:off x="5757000" y="4551270"/>
            <a:ext cx="20580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5. Sends matching information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{User ID, Location, Machine ID}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g828bb71aa5_3_39"/>
          <p:cNvSpPr txBox="1"/>
          <p:nvPr/>
        </p:nvSpPr>
        <p:spPr>
          <a:xfrm>
            <a:off x="1984509" y="4841195"/>
            <a:ext cx="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g828bb71aa5_3_39"/>
          <p:cNvSpPr/>
          <p:nvPr/>
        </p:nvSpPr>
        <p:spPr>
          <a:xfrm>
            <a:off x="9200325" y="3304357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Status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g828bb71aa5_3_39"/>
          <p:cNvSpPr/>
          <p:nvPr/>
        </p:nvSpPr>
        <p:spPr>
          <a:xfrm>
            <a:off x="1072350" y="3433575"/>
            <a:ext cx="1869900" cy="12045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sng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User UI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Noto Sans Symbols"/>
              <a:buChar char="●"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Send request for available washing machine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Tahoma"/>
              <a:buChar char="●"/>
            </a:pPr>
            <a:r>
              <a:rPr lang="en-SG" sz="1200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Selects Wash Type</a:t>
            </a:r>
            <a:endParaRPr sz="1200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" name="Google Shape;83;g828bb71aa5_3_39"/>
          <p:cNvSpPr/>
          <p:nvPr/>
        </p:nvSpPr>
        <p:spPr>
          <a:xfrm>
            <a:off x="5334000" y="2253713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Queue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" name="Google Shape;84;g828bb71aa5_3_39"/>
          <p:cNvCxnSpPr/>
          <p:nvPr/>
        </p:nvCxnSpPr>
        <p:spPr>
          <a:xfrm flipH="1">
            <a:off x="2925850" y="2329050"/>
            <a:ext cx="2426100" cy="15858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85" name="Google Shape;85;g828bb71aa5_3_39"/>
          <p:cNvSpPr txBox="1"/>
          <p:nvPr/>
        </p:nvSpPr>
        <p:spPr>
          <a:xfrm>
            <a:off x="2883725" y="2066825"/>
            <a:ext cx="1962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1. Get Machine ID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Location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5. Select Wash Type </a:t>
            </a:r>
            <a:endParaRPr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{Wash Type}</a:t>
            </a:r>
            <a:endParaRPr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6" name="Google Shape;86;g828bb71aa5_3_39"/>
          <p:cNvCxnSpPr>
            <a:stCxn id="82" idx="3"/>
            <a:endCxn id="83" idx="1"/>
          </p:cNvCxnSpPr>
          <p:nvPr/>
        </p:nvCxnSpPr>
        <p:spPr>
          <a:xfrm rot="10800000" flipH="1">
            <a:off x="2942250" y="2482425"/>
            <a:ext cx="2391900" cy="15534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87" name="Google Shape;87;g828bb71aa5_3_39"/>
          <p:cNvSpPr txBox="1"/>
          <p:nvPr/>
        </p:nvSpPr>
        <p:spPr>
          <a:xfrm>
            <a:off x="3128565" y="3761550"/>
            <a:ext cx="20580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4. Generate User ID and </a:t>
            </a: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eturn Machine ID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User ID, Location, Machine ID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" name="Google Shape;88;g828bb71aa5_3_39"/>
          <p:cNvSpPr txBox="1"/>
          <p:nvPr/>
        </p:nvSpPr>
        <p:spPr>
          <a:xfrm rot="-2028190">
            <a:off x="2914497" y="3325201"/>
            <a:ext cx="1011609" cy="20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HTTP 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g828bb71aa5_3_39"/>
          <p:cNvGrpSpPr/>
          <p:nvPr/>
        </p:nvGrpSpPr>
        <p:grpSpPr>
          <a:xfrm>
            <a:off x="9667214" y="5546866"/>
            <a:ext cx="2058000" cy="903825"/>
            <a:chOff x="6874889" y="5108822"/>
            <a:chExt cx="2058000" cy="1205100"/>
          </a:xfrm>
        </p:grpSpPr>
        <p:sp>
          <p:nvSpPr>
            <p:cNvPr id="90" name="Google Shape;90;g828bb71aa5_3_39"/>
            <p:cNvSpPr/>
            <p:nvPr/>
          </p:nvSpPr>
          <p:spPr>
            <a:xfrm>
              <a:off x="6874889" y="5108822"/>
              <a:ext cx="2058000" cy="1205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600"/>
                <a:buFont typeface="Tahoma"/>
                <a:buNone/>
              </a:pPr>
              <a:r>
                <a:rPr lang="en-SG" sz="16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Legend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" name="Google Shape;91;g828bb71aa5_3_39"/>
            <p:cNvSpPr/>
            <p:nvPr/>
          </p:nvSpPr>
          <p:spPr>
            <a:xfrm>
              <a:off x="6919304" y="5915799"/>
              <a:ext cx="330900" cy="279000"/>
            </a:xfrm>
            <a:prstGeom prst="rect">
              <a:avLst/>
            </a:prstGeom>
            <a:solidFill>
              <a:srgbClr val="C6FFE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" name="Google Shape;92;g828bb71aa5_3_39"/>
            <p:cNvSpPr/>
            <p:nvPr/>
          </p:nvSpPr>
          <p:spPr>
            <a:xfrm>
              <a:off x="6919304" y="5554181"/>
              <a:ext cx="330900" cy="2790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" name="Google Shape;93;g828bb71aa5_3_39"/>
            <p:cNvSpPr/>
            <p:nvPr/>
          </p:nvSpPr>
          <p:spPr>
            <a:xfrm>
              <a:off x="7294149" y="5554181"/>
              <a:ext cx="1237800" cy="30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Micro-service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4" name="Google Shape;94;g828bb71aa5_3_39"/>
            <p:cNvSpPr/>
            <p:nvPr/>
          </p:nvSpPr>
          <p:spPr>
            <a:xfrm>
              <a:off x="7294149" y="5880706"/>
              <a:ext cx="1510200" cy="294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External 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95" name="Google Shape;95;g828bb71aa5_3_39"/>
          <p:cNvCxnSpPr>
            <a:stCxn id="83" idx="3"/>
            <a:endCxn id="81" idx="1"/>
          </p:cNvCxnSpPr>
          <p:nvPr/>
        </p:nvCxnSpPr>
        <p:spPr>
          <a:xfrm>
            <a:off x="6553200" y="2482313"/>
            <a:ext cx="2647200" cy="10506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96" name="Google Shape;96;g828bb71aa5_3_39"/>
          <p:cNvSpPr txBox="1"/>
          <p:nvPr/>
        </p:nvSpPr>
        <p:spPr>
          <a:xfrm>
            <a:off x="7232825" y="2211139"/>
            <a:ext cx="23430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2. Get list of available washing machines</a:t>
            </a:r>
            <a:endParaRPr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{Location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" name="Google Shape;97;g828bb71aa5_3_39"/>
          <p:cNvSpPr/>
          <p:nvPr/>
        </p:nvSpPr>
        <p:spPr>
          <a:xfrm>
            <a:off x="5334000" y="5842182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Monitoring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98" name="Google Shape;98;g828bb71aa5_3_39"/>
          <p:cNvCxnSpPr>
            <a:stCxn id="97" idx="0"/>
            <a:endCxn id="83" idx="2"/>
          </p:cNvCxnSpPr>
          <p:nvPr/>
        </p:nvCxnSpPr>
        <p:spPr>
          <a:xfrm rot="10800000">
            <a:off x="5943600" y="2710782"/>
            <a:ext cx="0" cy="31314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99" name="Google Shape;99;g828bb71aa5_3_39"/>
          <p:cNvCxnSpPr/>
          <p:nvPr/>
        </p:nvCxnSpPr>
        <p:spPr>
          <a:xfrm rot="10800000">
            <a:off x="6553325" y="2378700"/>
            <a:ext cx="2639700" cy="10323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00" name="Google Shape;100;g828bb71aa5_3_39"/>
          <p:cNvSpPr txBox="1"/>
          <p:nvPr/>
        </p:nvSpPr>
        <p:spPr>
          <a:xfrm>
            <a:off x="6371338" y="2981247"/>
            <a:ext cx="1962000" cy="9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3. Return list of available washing machines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{Location, Machine IDs}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1" name="Google Shape;101;g828bb71aa5_3_39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b="74552"/>
          <a:stretch/>
        </p:blipFill>
        <p:spPr>
          <a:xfrm>
            <a:off x="25" y="7"/>
            <a:ext cx="12191976" cy="18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828bb71aa5_3_39"/>
          <p:cNvSpPr/>
          <p:nvPr/>
        </p:nvSpPr>
        <p:spPr>
          <a:xfrm>
            <a:off x="-1" y="-102035"/>
            <a:ext cx="12192000" cy="1965900"/>
          </a:xfrm>
          <a:prstGeom prst="rect">
            <a:avLst/>
          </a:prstGeom>
          <a:solidFill>
            <a:schemeClr val="dk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828bb71aa5_3_39"/>
          <p:cNvSpPr txBox="1">
            <a:spLocks noGrp="1"/>
          </p:cNvSpPr>
          <p:nvPr>
            <p:ph type="title" idx="4294967295"/>
          </p:nvPr>
        </p:nvSpPr>
        <p:spPr>
          <a:xfrm>
            <a:off x="1206925" y="451473"/>
            <a:ext cx="100482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User Scenario Diagram:</a:t>
            </a: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[1] User requests for an available washing machine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8bb71aa5_3_106"/>
          <p:cNvSpPr/>
          <p:nvPr/>
        </p:nvSpPr>
        <p:spPr>
          <a:xfrm>
            <a:off x="0" y="1863875"/>
            <a:ext cx="12192000" cy="49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9" name="Google Shape;109;g828bb71aa5_3_106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b="74552"/>
          <a:stretch/>
        </p:blipFill>
        <p:spPr>
          <a:xfrm>
            <a:off x="25" y="7"/>
            <a:ext cx="12191976" cy="18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828bb71aa5_3_106"/>
          <p:cNvSpPr/>
          <p:nvPr/>
        </p:nvSpPr>
        <p:spPr>
          <a:xfrm>
            <a:off x="-1" y="-102035"/>
            <a:ext cx="12192000" cy="1965900"/>
          </a:xfrm>
          <a:prstGeom prst="rect">
            <a:avLst/>
          </a:prstGeom>
          <a:solidFill>
            <a:schemeClr val="dk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828bb71aa5_3_106"/>
          <p:cNvSpPr txBox="1">
            <a:spLocks noGrp="1"/>
          </p:cNvSpPr>
          <p:nvPr>
            <p:ph type="title" idx="4294967295"/>
          </p:nvPr>
        </p:nvSpPr>
        <p:spPr>
          <a:xfrm>
            <a:off x="1206925" y="451473"/>
            <a:ext cx="100482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User Scenario Diagram:</a:t>
            </a: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[2] User makes payment on application to start wash</a:t>
            </a:r>
            <a:endParaRPr sz="3000">
              <a:solidFill>
                <a:srgbClr val="FFFFFF"/>
              </a:solidFill>
            </a:endParaRPr>
          </a:p>
        </p:txBody>
      </p:sp>
      <p:cxnSp>
        <p:nvCxnSpPr>
          <p:cNvPr id="112" name="Google Shape;112;g828bb71aa5_3_106"/>
          <p:cNvCxnSpPr>
            <a:stCxn id="113" idx="3"/>
          </p:cNvCxnSpPr>
          <p:nvPr/>
        </p:nvCxnSpPr>
        <p:spPr>
          <a:xfrm rot="10800000" flipH="1">
            <a:off x="2943850" y="4080225"/>
            <a:ext cx="3082800" cy="132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14" name="Google Shape;114;g828bb71aa5_3_106"/>
          <p:cNvSpPr txBox="1"/>
          <p:nvPr/>
        </p:nvSpPr>
        <p:spPr>
          <a:xfrm>
            <a:off x="6451975" y="4720600"/>
            <a:ext cx="15420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6. Sends payment 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 MachineID}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5" name="Google Shape;115;g828bb71aa5_3_106"/>
          <p:cNvSpPr txBox="1"/>
          <p:nvPr/>
        </p:nvSpPr>
        <p:spPr>
          <a:xfrm>
            <a:off x="1984509" y="5374595"/>
            <a:ext cx="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g828bb71aa5_3_106"/>
          <p:cNvSpPr/>
          <p:nvPr/>
        </p:nvSpPr>
        <p:spPr>
          <a:xfrm>
            <a:off x="885850" y="3549225"/>
            <a:ext cx="2058000" cy="10884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sng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User UI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Tahoma"/>
              <a:buChar char="⮚"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Requests for payment amount 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Tahoma"/>
              <a:buChar char="⮚"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Makes Payment 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g828bb71aa5_3_106"/>
          <p:cNvSpPr/>
          <p:nvPr/>
        </p:nvSpPr>
        <p:spPr>
          <a:xfrm>
            <a:off x="6031800" y="3728475"/>
            <a:ext cx="1326900" cy="531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Payment 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17" name="Google Shape;117;g828bb71aa5_3_106"/>
          <p:cNvCxnSpPr>
            <a:stCxn id="116" idx="0"/>
            <a:endCxn id="118" idx="2"/>
          </p:cNvCxnSpPr>
          <p:nvPr/>
        </p:nvCxnSpPr>
        <p:spPr>
          <a:xfrm rot="10800000">
            <a:off x="6695250" y="2552475"/>
            <a:ext cx="0" cy="11760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19" name="Google Shape;119;g828bb71aa5_3_106"/>
          <p:cNvSpPr txBox="1"/>
          <p:nvPr/>
        </p:nvSpPr>
        <p:spPr>
          <a:xfrm>
            <a:off x="6619050" y="2633588"/>
            <a:ext cx="1438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1. 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Sends wash type {WashType} 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g828bb71aa5_3_106"/>
          <p:cNvSpPr txBox="1"/>
          <p:nvPr/>
        </p:nvSpPr>
        <p:spPr>
          <a:xfrm>
            <a:off x="7993975" y="2956025"/>
            <a:ext cx="1874100" cy="10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4. Send payment details</a:t>
            </a:r>
            <a:b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{Name, credit card number,...} 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g828bb71aa5_3_106"/>
          <p:cNvSpPr txBox="1"/>
          <p:nvPr/>
        </p:nvSpPr>
        <p:spPr>
          <a:xfrm>
            <a:off x="3037384" y="3634341"/>
            <a:ext cx="1012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HTTP 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828bb71aa5_3_106"/>
          <p:cNvSpPr/>
          <p:nvPr/>
        </p:nvSpPr>
        <p:spPr>
          <a:xfrm>
            <a:off x="6085650" y="5993488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Monitoring 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3" name="Google Shape;123;g828bb71aa5_3_106"/>
          <p:cNvCxnSpPr>
            <a:stCxn id="122" idx="0"/>
            <a:endCxn id="116" idx="2"/>
          </p:cNvCxnSpPr>
          <p:nvPr/>
        </p:nvCxnSpPr>
        <p:spPr>
          <a:xfrm rot="10800000">
            <a:off x="6695250" y="4259488"/>
            <a:ext cx="0" cy="17340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24" name="Google Shape;124;g828bb71aa5_3_106"/>
          <p:cNvSpPr txBox="1"/>
          <p:nvPr/>
        </p:nvSpPr>
        <p:spPr>
          <a:xfrm>
            <a:off x="3268625" y="4066800"/>
            <a:ext cx="2127900" cy="1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2. Return Price of Wash Type {Price}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7. Sends payment approval and displays QueueID for user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 paid?}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g828bb71aa5_3_106"/>
          <p:cNvSpPr/>
          <p:nvPr/>
        </p:nvSpPr>
        <p:spPr>
          <a:xfrm>
            <a:off x="10006357" y="3782027"/>
            <a:ext cx="1701000" cy="457200"/>
          </a:xfrm>
          <a:prstGeom prst="rect">
            <a:avLst/>
          </a:prstGeom>
          <a:solidFill>
            <a:srgbClr val="C6F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homa"/>
              <a:buNone/>
            </a:pPr>
            <a:r>
              <a:rPr lang="en-SG" sz="1600">
                <a:latin typeface="Tahoma"/>
                <a:ea typeface="Tahoma"/>
                <a:cs typeface="Tahoma"/>
                <a:sym typeface="Tahoma"/>
              </a:rPr>
              <a:t>Stripe API</a:t>
            </a:r>
            <a:endParaRPr sz="1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828bb71aa5_3_106"/>
          <p:cNvSpPr txBox="1"/>
          <p:nvPr/>
        </p:nvSpPr>
        <p:spPr>
          <a:xfrm>
            <a:off x="8088350" y="4093425"/>
            <a:ext cx="2006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5. Sends payment approval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UserID</a:t>
            </a: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, paid?}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g828bb71aa5_3_106"/>
          <p:cNvSpPr/>
          <p:nvPr/>
        </p:nvSpPr>
        <p:spPr>
          <a:xfrm>
            <a:off x="6031800" y="2021338"/>
            <a:ext cx="1326900" cy="531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Queue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" name="Google Shape;127;g828bb71aa5_3_106"/>
          <p:cNvSpPr txBox="1"/>
          <p:nvPr/>
        </p:nvSpPr>
        <p:spPr>
          <a:xfrm>
            <a:off x="3820950" y="2928450"/>
            <a:ext cx="16281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3. Send payment details</a:t>
            </a:r>
            <a:b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{Name, credit card number,...} 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28" name="Google Shape;128;g828bb71aa5_3_106"/>
          <p:cNvCxnSpPr/>
          <p:nvPr/>
        </p:nvCxnSpPr>
        <p:spPr>
          <a:xfrm flipH="1">
            <a:off x="2943850" y="3927825"/>
            <a:ext cx="3082800" cy="132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grpSp>
        <p:nvGrpSpPr>
          <p:cNvPr id="129" name="Google Shape;129;g828bb71aa5_3_106"/>
          <p:cNvGrpSpPr/>
          <p:nvPr/>
        </p:nvGrpSpPr>
        <p:grpSpPr>
          <a:xfrm>
            <a:off x="9667214" y="5546866"/>
            <a:ext cx="2058000" cy="903825"/>
            <a:chOff x="6874889" y="5108822"/>
            <a:chExt cx="2058000" cy="1205100"/>
          </a:xfrm>
        </p:grpSpPr>
        <p:sp>
          <p:nvSpPr>
            <p:cNvPr id="130" name="Google Shape;130;g828bb71aa5_3_106"/>
            <p:cNvSpPr/>
            <p:nvPr/>
          </p:nvSpPr>
          <p:spPr>
            <a:xfrm>
              <a:off x="6874889" y="5108822"/>
              <a:ext cx="2058000" cy="1205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600"/>
                <a:buFont typeface="Tahoma"/>
                <a:buNone/>
              </a:pPr>
              <a:r>
                <a:rPr lang="en-SG" sz="16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Legend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" name="Google Shape;131;g828bb71aa5_3_106"/>
            <p:cNvSpPr/>
            <p:nvPr/>
          </p:nvSpPr>
          <p:spPr>
            <a:xfrm>
              <a:off x="6919304" y="5915799"/>
              <a:ext cx="330900" cy="279000"/>
            </a:xfrm>
            <a:prstGeom prst="rect">
              <a:avLst/>
            </a:prstGeom>
            <a:solidFill>
              <a:srgbClr val="C6FFE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" name="Google Shape;132;g828bb71aa5_3_106"/>
            <p:cNvSpPr/>
            <p:nvPr/>
          </p:nvSpPr>
          <p:spPr>
            <a:xfrm>
              <a:off x="6919304" y="5554181"/>
              <a:ext cx="330900" cy="2790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3" name="Google Shape;133;g828bb71aa5_3_106"/>
            <p:cNvSpPr/>
            <p:nvPr/>
          </p:nvSpPr>
          <p:spPr>
            <a:xfrm>
              <a:off x="7294149" y="5554181"/>
              <a:ext cx="1237800" cy="30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Micro-service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" name="Google Shape;134;g828bb71aa5_3_106"/>
            <p:cNvSpPr/>
            <p:nvPr/>
          </p:nvSpPr>
          <p:spPr>
            <a:xfrm>
              <a:off x="7294149" y="5880706"/>
              <a:ext cx="1510200" cy="294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External 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135" name="Google Shape;135;g828bb71aa5_3_106"/>
          <p:cNvCxnSpPr/>
          <p:nvPr/>
        </p:nvCxnSpPr>
        <p:spPr>
          <a:xfrm rot="10800000" flipH="1">
            <a:off x="7363850" y="4055225"/>
            <a:ext cx="2657100" cy="105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36" name="Google Shape;136;g828bb71aa5_3_106"/>
          <p:cNvCxnSpPr/>
          <p:nvPr/>
        </p:nvCxnSpPr>
        <p:spPr>
          <a:xfrm flipH="1">
            <a:off x="7363850" y="3902825"/>
            <a:ext cx="2657100" cy="105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28bb71aa5_3_170"/>
          <p:cNvSpPr/>
          <p:nvPr/>
        </p:nvSpPr>
        <p:spPr>
          <a:xfrm>
            <a:off x="0" y="1863875"/>
            <a:ext cx="12192000" cy="49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2" name="Google Shape;142;g828bb71aa5_3_170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b="74552"/>
          <a:stretch/>
        </p:blipFill>
        <p:spPr>
          <a:xfrm>
            <a:off x="25" y="7"/>
            <a:ext cx="12191976" cy="18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28bb71aa5_3_170"/>
          <p:cNvSpPr/>
          <p:nvPr/>
        </p:nvSpPr>
        <p:spPr>
          <a:xfrm>
            <a:off x="-1" y="-102035"/>
            <a:ext cx="12192000" cy="1965900"/>
          </a:xfrm>
          <a:prstGeom prst="rect">
            <a:avLst/>
          </a:prstGeom>
          <a:solidFill>
            <a:schemeClr val="dk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828bb71aa5_3_170"/>
          <p:cNvSpPr txBox="1">
            <a:spLocks noGrp="1"/>
          </p:cNvSpPr>
          <p:nvPr>
            <p:ph type="title" idx="4294967295"/>
          </p:nvPr>
        </p:nvSpPr>
        <p:spPr>
          <a:xfrm>
            <a:off x="1071913" y="250926"/>
            <a:ext cx="10048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User Scenario Diagram:</a:t>
            </a: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[3] Vendor monitors machine status &amp; make amendments if issues arise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5" name="Google Shape;145;g828bb71aa5_3_170"/>
          <p:cNvSpPr txBox="1"/>
          <p:nvPr/>
        </p:nvSpPr>
        <p:spPr>
          <a:xfrm>
            <a:off x="2786645" y="5431839"/>
            <a:ext cx="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g828bb71aa5_3_170"/>
          <p:cNvSpPr/>
          <p:nvPr/>
        </p:nvSpPr>
        <p:spPr>
          <a:xfrm>
            <a:off x="2710450" y="4819150"/>
            <a:ext cx="2876700" cy="1304100"/>
          </a:xfrm>
          <a:prstGeom prst="flowChartAlternateProcess">
            <a:avLst/>
          </a:prstGeom>
          <a:noFill/>
          <a:ln w="25400" cap="flat" cmpd="sng">
            <a:solidFill>
              <a:srgbClr val="115D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sng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Vendor UI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Noto Sans Symbols"/>
              <a:buChar char="⮚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the condition of machines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111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⮚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the condition of the microservices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222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9200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7" name="Google Shape;147;g828bb71aa5_3_170"/>
          <p:cNvSpPr/>
          <p:nvPr/>
        </p:nvSpPr>
        <p:spPr>
          <a:xfrm>
            <a:off x="3419775" y="2244619"/>
            <a:ext cx="1380300" cy="59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Monitoring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8" name="Google Shape;148;g828bb71aa5_3_170"/>
          <p:cNvSpPr/>
          <p:nvPr/>
        </p:nvSpPr>
        <p:spPr>
          <a:xfrm>
            <a:off x="8988250" y="3372981"/>
            <a:ext cx="1380300" cy="597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Status 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49" name="Google Shape;149;g828bb71aa5_3_170"/>
          <p:cNvCxnSpPr/>
          <p:nvPr/>
        </p:nvCxnSpPr>
        <p:spPr>
          <a:xfrm flipH="1">
            <a:off x="4019925" y="2842444"/>
            <a:ext cx="13800" cy="19614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50" name="Google Shape;150;g828bb71aa5_3_170"/>
          <p:cNvCxnSpPr/>
          <p:nvPr/>
        </p:nvCxnSpPr>
        <p:spPr>
          <a:xfrm rot="10800000" flipH="1">
            <a:off x="4205950" y="2862788"/>
            <a:ext cx="21600" cy="19503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1" name="Google Shape;151;g828bb71aa5_3_170"/>
          <p:cNvSpPr txBox="1"/>
          <p:nvPr/>
        </p:nvSpPr>
        <p:spPr>
          <a:xfrm>
            <a:off x="1927700" y="3325738"/>
            <a:ext cx="19962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AutoNum type="arabicPeriod"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User requests to current application logs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g828bb71aa5_3_170"/>
          <p:cNvSpPr txBox="1"/>
          <p:nvPr/>
        </p:nvSpPr>
        <p:spPr>
          <a:xfrm>
            <a:off x="6014100" y="3449175"/>
            <a:ext cx="22233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Tahoma"/>
              <a:buAutoNum type="arabicPeriod"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User requests to see current status of all machines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g828bb71aa5_3_170"/>
          <p:cNvSpPr txBox="1"/>
          <p:nvPr/>
        </p:nvSpPr>
        <p:spPr>
          <a:xfrm>
            <a:off x="4053550" y="3223275"/>
            <a:ext cx="1670700" cy="9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2. Send monitoring info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{ID, MachineID…,}</a:t>
            </a:r>
            <a:endParaRPr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g828bb71aa5_3_170"/>
          <p:cNvSpPr txBox="1"/>
          <p:nvPr/>
        </p:nvSpPr>
        <p:spPr>
          <a:xfrm>
            <a:off x="6994200" y="4704975"/>
            <a:ext cx="16707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2. Send status info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{ID,MachineID…,}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55" name="Google Shape;155;g828bb71aa5_3_170"/>
          <p:cNvCxnSpPr/>
          <p:nvPr/>
        </p:nvCxnSpPr>
        <p:spPr>
          <a:xfrm rot="10800000" flipH="1">
            <a:off x="5587150" y="3796713"/>
            <a:ext cx="3401100" cy="18249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grpSp>
        <p:nvGrpSpPr>
          <p:cNvPr id="156" name="Google Shape;156;g828bb71aa5_3_170"/>
          <p:cNvGrpSpPr/>
          <p:nvPr/>
        </p:nvGrpSpPr>
        <p:grpSpPr>
          <a:xfrm>
            <a:off x="9667214" y="5546866"/>
            <a:ext cx="2058000" cy="903825"/>
            <a:chOff x="6874889" y="5108822"/>
            <a:chExt cx="2058000" cy="1205100"/>
          </a:xfrm>
        </p:grpSpPr>
        <p:sp>
          <p:nvSpPr>
            <p:cNvPr id="157" name="Google Shape;157;g828bb71aa5_3_170"/>
            <p:cNvSpPr/>
            <p:nvPr/>
          </p:nvSpPr>
          <p:spPr>
            <a:xfrm>
              <a:off x="6874889" y="5108822"/>
              <a:ext cx="2058000" cy="1205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600"/>
                <a:buFont typeface="Tahoma"/>
                <a:buNone/>
              </a:pPr>
              <a:r>
                <a:rPr lang="en-SG" sz="16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Legend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g828bb71aa5_3_170"/>
            <p:cNvSpPr/>
            <p:nvPr/>
          </p:nvSpPr>
          <p:spPr>
            <a:xfrm>
              <a:off x="6919304" y="5915799"/>
              <a:ext cx="330900" cy="279000"/>
            </a:xfrm>
            <a:prstGeom prst="rect">
              <a:avLst/>
            </a:prstGeom>
            <a:solidFill>
              <a:srgbClr val="C6FFE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g828bb71aa5_3_170"/>
            <p:cNvSpPr/>
            <p:nvPr/>
          </p:nvSpPr>
          <p:spPr>
            <a:xfrm>
              <a:off x="6919304" y="5554181"/>
              <a:ext cx="330900" cy="2790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g828bb71aa5_3_170"/>
            <p:cNvSpPr/>
            <p:nvPr/>
          </p:nvSpPr>
          <p:spPr>
            <a:xfrm>
              <a:off x="7294149" y="5554181"/>
              <a:ext cx="1237800" cy="30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Micro-service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1" name="Google Shape;161;g828bb71aa5_3_170"/>
            <p:cNvSpPr/>
            <p:nvPr/>
          </p:nvSpPr>
          <p:spPr>
            <a:xfrm>
              <a:off x="7294149" y="5880706"/>
              <a:ext cx="1510200" cy="294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External 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162" name="Google Shape;162;g828bb71aa5_3_170"/>
          <p:cNvCxnSpPr/>
          <p:nvPr/>
        </p:nvCxnSpPr>
        <p:spPr>
          <a:xfrm flipH="1">
            <a:off x="5587150" y="3572313"/>
            <a:ext cx="3401100" cy="18249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28bb71aa5_3_222"/>
          <p:cNvSpPr/>
          <p:nvPr/>
        </p:nvSpPr>
        <p:spPr>
          <a:xfrm>
            <a:off x="0" y="1863875"/>
            <a:ext cx="12192000" cy="49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g828bb71aa5_3_222" descr="Hacking the laundromat: a social enterprise - Alfie Shaw - Medium"/>
          <p:cNvPicPr preferRelativeResize="0"/>
          <p:nvPr/>
        </p:nvPicPr>
        <p:blipFill rotWithShape="1">
          <a:blip r:embed="rId3">
            <a:alphaModFix/>
          </a:blip>
          <a:srcRect b="74552"/>
          <a:stretch/>
        </p:blipFill>
        <p:spPr>
          <a:xfrm>
            <a:off x="25" y="7"/>
            <a:ext cx="12191976" cy="183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828bb71aa5_3_222"/>
          <p:cNvSpPr/>
          <p:nvPr/>
        </p:nvSpPr>
        <p:spPr>
          <a:xfrm>
            <a:off x="-1" y="-102035"/>
            <a:ext cx="12192000" cy="1965900"/>
          </a:xfrm>
          <a:prstGeom prst="rect">
            <a:avLst/>
          </a:prstGeom>
          <a:solidFill>
            <a:schemeClr val="dk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828bb71aa5_3_222"/>
          <p:cNvSpPr txBox="1">
            <a:spLocks noGrp="1"/>
          </p:cNvSpPr>
          <p:nvPr>
            <p:ph type="title" idx="4294967295"/>
          </p:nvPr>
        </p:nvSpPr>
        <p:spPr>
          <a:xfrm>
            <a:off x="1071888" y="319076"/>
            <a:ext cx="10048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User Scenario Diagram:</a:t>
            </a:r>
            <a:endParaRPr sz="30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000">
                <a:solidFill>
                  <a:srgbClr val="FFFFFF"/>
                </a:solidFill>
              </a:rPr>
              <a:t>[4] Users receives an alert upon completion of wash and collects laundry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1" name="Google Shape;171;g828bb71aa5_3_222"/>
          <p:cNvSpPr txBox="1"/>
          <p:nvPr/>
        </p:nvSpPr>
        <p:spPr>
          <a:xfrm>
            <a:off x="2418894" y="5623061"/>
            <a:ext cx="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800" b="1" i="0" u="none" strike="noStrike" cap="none">
                <a:solidFill>
                  <a:srgbClr val="C692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2800" b="1" i="0" u="none" strike="noStrike" cap="none">
              <a:solidFill>
                <a:srgbClr val="C692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g828bb71aa5_3_222"/>
          <p:cNvSpPr/>
          <p:nvPr/>
        </p:nvSpPr>
        <p:spPr>
          <a:xfrm>
            <a:off x="4518595" y="2319788"/>
            <a:ext cx="886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HTTP GET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828bb71aa5_3_222"/>
          <p:cNvSpPr/>
          <p:nvPr/>
        </p:nvSpPr>
        <p:spPr>
          <a:xfrm>
            <a:off x="1932825" y="2162401"/>
            <a:ext cx="2514600" cy="894000"/>
          </a:xfrm>
          <a:prstGeom prst="flowChartAlternateProcess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sng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User UI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Noto Sans Symbols"/>
              <a:buChar char="⮚"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Check laundry status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1984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Tahoma"/>
              <a:buChar char="⮚"/>
            </a:pPr>
            <a:r>
              <a:rPr lang="en-SG" sz="12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Provides alert if change in variable {done?} to TRUE.</a:t>
            </a:r>
            <a:endParaRPr sz="12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g828bb71aa5_3_222"/>
          <p:cNvSpPr txBox="1"/>
          <p:nvPr/>
        </p:nvSpPr>
        <p:spPr>
          <a:xfrm>
            <a:off x="5534100" y="2116772"/>
            <a:ext cx="160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1. Check for alerts {QueueID}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75" name="Google Shape;175;g828bb71aa5_3_222"/>
          <p:cNvCxnSpPr>
            <a:stCxn id="176" idx="1"/>
            <a:endCxn id="173" idx="3"/>
          </p:cNvCxnSpPr>
          <p:nvPr/>
        </p:nvCxnSpPr>
        <p:spPr>
          <a:xfrm flipH="1">
            <a:off x="4447468" y="2601802"/>
            <a:ext cx="3660000" cy="75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77" name="Google Shape;177;g828bb71aa5_3_222"/>
          <p:cNvSpPr txBox="1"/>
          <p:nvPr/>
        </p:nvSpPr>
        <p:spPr>
          <a:xfrm>
            <a:off x="4567900" y="2819325"/>
            <a:ext cx="2309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5. Return laundry status information. If QueueID not found, done is FALSE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 done?}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g828bb71aa5_3_222"/>
          <p:cNvSpPr/>
          <p:nvPr/>
        </p:nvSpPr>
        <p:spPr>
          <a:xfrm>
            <a:off x="8107468" y="2373202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Alert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g828bb71aa5_3_222"/>
          <p:cNvSpPr/>
          <p:nvPr/>
        </p:nvSpPr>
        <p:spPr>
          <a:xfrm>
            <a:off x="8107468" y="5910371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Monitoring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g828bb71aa5_3_222"/>
          <p:cNvSpPr txBox="1"/>
          <p:nvPr/>
        </p:nvSpPr>
        <p:spPr>
          <a:xfrm>
            <a:off x="8564675" y="3926753"/>
            <a:ext cx="17655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2. GET request is logged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80" name="Google Shape;180;g828bb71aa5_3_222"/>
          <p:cNvCxnSpPr>
            <a:stCxn id="178" idx="0"/>
            <a:endCxn id="176" idx="2"/>
          </p:cNvCxnSpPr>
          <p:nvPr/>
        </p:nvCxnSpPr>
        <p:spPr>
          <a:xfrm rot="10800000">
            <a:off x="8717068" y="2830271"/>
            <a:ext cx="0" cy="30801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81" name="Google Shape;181;g828bb71aa5_3_222"/>
          <p:cNvSpPr txBox="1"/>
          <p:nvPr/>
        </p:nvSpPr>
        <p:spPr>
          <a:xfrm>
            <a:off x="4903663" y="5367744"/>
            <a:ext cx="2476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7. Update in collection details logged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 collected?}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82" name="Google Shape;182;g828bb71aa5_3_222"/>
          <p:cNvCxnSpPr>
            <a:stCxn id="178" idx="1"/>
            <a:endCxn id="183" idx="3"/>
          </p:cNvCxnSpPr>
          <p:nvPr/>
        </p:nvCxnSpPr>
        <p:spPr>
          <a:xfrm flipH="1">
            <a:off x="3799768" y="6138971"/>
            <a:ext cx="4307700" cy="150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83" name="Google Shape;183;g828bb71aa5_3_222"/>
          <p:cNvSpPr/>
          <p:nvPr/>
        </p:nvSpPr>
        <p:spPr>
          <a:xfrm>
            <a:off x="2580518" y="5925440"/>
            <a:ext cx="1219200" cy="457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2027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600"/>
              <a:buFont typeface="Tahoma"/>
              <a:buNone/>
            </a:pPr>
            <a:r>
              <a:rPr lang="en-SG"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rPr>
              <a:t>Status</a:t>
            </a:r>
            <a:endParaRPr sz="1600" b="0" i="0" u="none" strike="noStrike" cap="none">
              <a:solidFill>
                <a:srgbClr val="20272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g828bb71aa5_3_222"/>
          <p:cNvSpPr txBox="1"/>
          <p:nvPr/>
        </p:nvSpPr>
        <p:spPr>
          <a:xfrm>
            <a:off x="1784994" y="3639731"/>
            <a:ext cx="14772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6. User updates collection details 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 collected?}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85" name="Google Shape;185;g828bb71aa5_3_222"/>
          <p:cNvCxnSpPr>
            <a:stCxn id="183" idx="0"/>
            <a:endCxn id="173" idx="2"/>
          </p:cNvCxnSpPr>
          <p:nvPr/>
        </p:nvCxnSpPr>
        <p:spPr>
          <a:xfrm rot="10800000">
            <a:off x="3190118" y="3056540"/>
            <a:ext cx="0" cy="28689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86" name="Google Shape;186;g828bb71aa5_3_222"/>
          <p:cNvCxnSpPr/>
          <p:nvPr/>
        </p:nvCxnSpPr>
        <p:spPr>
          <a:xfrm flipH="1">
            <a:off x="3799825" y="2839050"/>
            <a:ext cx="4442700" cy="31722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cxnSp>
        <p:nvCxnSpPr>
          <p:cNvPr id="187" name="Google Shape;187;g828bb71aa5_3_222"/>
          <p:cNvCxnSpPr>
            <a:stCxn id="183" idx="3"/>
          </p:cNvCxnSpPr>
          <p:nvPr/>
        </p:nvCxnSpPr>
        <p:spPr>
          <a:xfrm rot="10800000" flipH="1">
            <a:off x="3799718" y="2849540"/>
            <a:ext cx="4644900" cy="33045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88" name="Google Shape;188;g828bb71aa5_3_222"/>
          <p:cNvSpPr txBox="1"/>
          <p:nvPr/>
        </p:nvSpPr>
        <p:spPr>
          <a:xfrm>
            <a:off x="3748025" y="4269638"/>
            <a:ext cx="1870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4. Sends list of finished QueueIDs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{QueueID,...}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g828bb71aa5_3_222"/>
          <p:cNvSpPr txBox="1"/>
          <p:nvPr/>
        </p:nvSpPr>
        <p:spPr>
          <a:xfrm>
            <a:off x="6285050" y="4317525"/>
            <a:ext cx="14772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400" b="0" i="0" u="none" strike="noStrike" cap="none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3. GET Request for all finished QueueIDs</a:t>
            </a:r>
            <a:endParaRPr sz="1400" b="0" i="0" u="none" strike="noStrike" cap="none">
              <a:solidFill>
                <a:srgbClr val="0070C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0" name="Google Shape;190;g828bb71aa5_3_222"/>
          <p:cNvGrpSpPr/>
          <p:nvPr/>
        </p:nvGrpSpPr>
        <p:grpSpPr>
          <a:xfrm>
            <a:off x="9667214" y="5546866"/>
            <a:ext cx="2058000" cy="903825"/>
            <a:chOff x="6874889" y="5108822"/>
            <a:chExt cx="2058000" cy="1205100"/>
          </a:xfrm>
        </p:grpSpPr>
        <p:sp>
          <p:nvSpPr>
            <p:cNvPr id="191" name="Google Shape;191;g828bb71aa5_3_222"/>
            <p:cNvSpPr/>
            <p:nvPr/>
          </p:nvSpPr>
          <p:spPr>
            <a:xfrm>
              <a:off x="6874889" y="5108822"/>
              <a:ext cx="2058000" cy="1205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600"/>
                <a:buFont typeface="Tahoma"/>
                <a:buNone/>
              </a:pPr>
              <a:r>
                <a:rPr lang="en-SG" sz="16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Legend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g828bb71aa5_3_222"/>
            <p:cNvSpPr/>
            <p:nvPr/>
          </p:nvSpPr>
          <p:spPr>
            <a:xfrm>
              <a:off x="6919304" y="5915799"/>
              <a:ext cx="330900" cy="279000"/>
            </a:xfrm>
            <a:prstGeom prst="rect">
              <a:avLst/>
            </a:prstGeom>
            <a:solidFill>
              <a:srgbClr val="C6FFE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3" name="Google Shape;193;g828bb71aa5_3_222"/>
            <p:cNvSpPr/>
            <p:nvPr/>
          </p:nvSpPr>
          <p:spPr>
            <a:xfrm>
              <a:off x="6919304" y="5554181"/>
              <a:ext cx="330900" cy="2790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69200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4" name="Google Shape;194;g828bb71aa5_3_222"/>
            <p:cNvSpPr/>
            <p:nvPr/>
          </p:nvSpPr>
          <p:spPr>
            <a:xfrm>
              <a:off x="7294149" y="5554181"/>
              <a:ext cx="1237800" cy="30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Micro-service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5" name="Google Shape;195;g828bb71aa5_3_222"/>
            <p:cNvSpPr/>
            <p:nvPr/>
          </p:nvSpPr>
          <p:spPr>
            <a:xfrm>
              <a:off x="7294149" y="5880706"/>
              <a:ext cx="1510200" cy="294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2729"/>
                </a:buClr>
                <a:buSzPts val="1400"/>
                <a:buFont typeface="Tahoma"/>
                <a:buNone/>
              </a:pPr>
              <a:r>
                <a:rPr lang="en-SG" sz="1400" b="0" i="0" u="none" strike="noStrike" cap="none">
                  <a:solidFill>
                    <a:srgbClr val="202729"/>
                  </a:solidFill>
                  <a:latin typeface="Tahoma"/>
                  <a:ea typeface="Tahoma"/>
                  <a:cs typeface="Tahoma"/>
                  <a:sym typeface="Tahoma"/>
                </a:rPr>
                <a:t>External service</a:t>
              </a:r>
              <a:endParaRPr sz="1400" b="0" i="0" u="none" strike="noStrike" cap="none">
                <a:solidFill>
                  <a:srgbClr val="202729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196" name="Google Shape;196;g828bb71aa5_3_222"/>
          <p:cNvCxnSpPr/>
          <p:nvPr/>
        </p:nvCxnSpPr>
        <p:spPr>
          <a:xfrm>
            <a:off x="4447468" y="2754202"/>
            <a:ext cx="3660000" cy="7500"/>
          </a:xfrm>
          <a:prstGeom prst="straightConnector1">
            <a:avLst/>
          </a:prstGeom>
          <a:noFill/>
          <a:ln w="9525" cap="flat" cmpd="sng">
            <a:solidFill>
              <a:srgbClr val="202729"/>
            </a:solidFill>
            <a:prstDash val="solid"/>
            <a:round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149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Tahoma</vt:lpstr>
      <vt:lpstr>Calibri</vt:lpstr>
      <vt:lpstr>Twentieth Century</vt:lpstr>
      <vt:lpstr>Aharoni</vt:lpstr>
      <vt:lpstr>Noto Sans Symbols</vt:lpstr>
      <vt:lpstr>Arial</vt:lpstr>
      <vt:lpstr>Office Theme</vt:lpstr>
      <vt:lpstr>README: presentation breakdown </vt:lpstr>
      <vt:lpstr>DE’Laundro Services</vt:lpstr>
      <vt:lpstr>PowerPoint Presentation</vt:lpstr>
      <vt:lpstr>User  Scenarios</vt:lpstr>
      <vt:lpstr>Assumptions</vt:lpstr>
      <vt:lpstr>User Scenario Diagram: [1] User requests for an available washing machine</vt:lpstr>
      <vt:lpstr>User Scenario Diagram: [2] User makes payment on application to start wash</vt:lpstr>
      <vt:lpstr>User Scenario Diagram: [3] Vendor monitors machine status &amp; make amendments if issues arise</vt:lpstr>
      <vt:lpstr>User Scenario Diagram: [4] Users receives an alert upon completion of wash and collects laundry</vt:lpstr>
      <vt:lpstr>DEMONSTRATION</vt:lpstr>
      <vt:lpstr>Machine Status  Code</vt:lpstr>
      <vt:lpstr>Machine Error Code</vt:lpstr>
      <vt:lpstr>Telegram GUI</vt:lpstr>
      <vt:lpstr>Google Sign-In API</vt:lpstr>
      <vt:lpstr>Mailgun API</vt:lpstr>
      <vt:lpstr>Stripe API</vt:lpstr>
      <vt:lpstr>Docker Compose</vt:lpstr>
      <vt:lpstr>QR Server API</vt:lpstr>
      <vt:lpstr>Thank you from all of us at DE’Laundro Services.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README: presentation breakdown </dc:title>
  <dc:creator>CHA Da Eun</dc:creator>
  <cp:lastModifiedBy>Matthew Ian TAN Qiu Long</cp:lastModifiedBy>
  <cp:revision>1</cp:revision>
  <dcterms:created xsi:type="dcterms:W3CDTF">2020-03-28T05:07:05Z</dcterms:created>
  <dcterms:modified xsi:type="dcterms:W3CDTF">2020-04-03T01:09:34Z</dcterms:modified>
</cp:coreProperties>
</file>